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75" r:id="rId3"/>
    <p:sldId id="279" r:id="rId4"/>
    <p:sldId id="276" r:id="rId5"/>
    <p:sldId id="277" r:id="rId6"/>
    <p:sldId id="278" r:id="rId7"/>
    <p:sldId id="258" r:id="rId8"/>
    <p:sldId id="263" r:id="rId9"/>
    <p:sldId id="259" r:id="rId10"/>
    <p:sldId id="280" r:id="rId11"/>
    <p:sldId id="262" r:id="rId12"/>
    <p:sldId id="264" r:id="rId13"/>
    <p:sldId id="265" r:id="rId14"/>
    <p:sldId id="260" r:id="rId15"/>
    <p:sldId id="261" r:id="rId16"/>
    <p:sldId id="266" r:id="rId17"/>
    <p:sldId id="267" r:id="rId18"/>
    <p:sldId id="268" r:id="rId19"/>
    <p:sldId id="273" r:id="rId20"/>
    <p:sldId id="269" r:id="rId21"/>
    <p:sldId id="270" r:id="rId22"/>
    <p:sldId id="271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66" d="100"/>
          <a:sy n="6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932E2C-6225-49A5-B772-CFCB4CA7E0BD}" type="datetimeFigureOut">
              <a:rPr lang="ar-IQ" smtClean="0"/>
              <a:t>10/04/1443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A3BD9C-6EAA-4928-9139-6C64AC9283D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79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3BD9C-6EAA-4928-9139-6C64AC9283DB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353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E108-FC84-4004-9325-34C6D5D3D9E4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CF43-C613-4563-A939-6DE05C9367EF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0425-C375-4C1D-85FD-AEDB5399E3EA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A625-475D-4491-A739-2DA50548F5DE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667-720E-4F2C-BB90-AA910F41E067}" type="datetime1">
              <a:rPr lang="en-US" smtClean="0"/>
              <a:t>11/15/2021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1C7A-B66E-47DC-A522-2391F4349821}" type="datetime1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2E66-6519-48BC-B551-BF24FFDB974C}" type="datetime1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714F-B07C-48FD-8937-6CC873F81EFD}" type="datetime1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7E1-D137-4F3B-BBC5-1C37310F1C57}" type="datetime1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8D22-EC03-4A61-BB33-73B2FD65D0F7}" type="datetime1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621C-91EB-4FFF-BACF-BDB88DE40A0A}" type="datetime1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E51F586-7F59-4E1D-97FF-6DCB963F9AA1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325" y="533400"/>
            <a:ext cx="5273675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dirty="0" smtClean="0">
                <a:solidFill>
                  <a:schemeClr val="tx1"/>
                </a:solidFill>
                <a:latin typeface="Book Antiqua"/>
              </a:rPr>
              <a:t>Adult Nursing </a:t>
            </a:r>
            <a:r>
              <a:rPr lang="en-US" sz="2800" b="1" dirty="0" smtClean="0">
                <a:solidFill>
                  <a:schemeClr val="tx1"/>
                </a:solidFill>
                <a:latin typeface="Book Antiqua"/>
              </a:rPr>
              <a:t>–</a:t>
            </a:r>
            <a:r>
              <a:rPr lang="en-US" sz="2800" b="1" cap="none" dirty="0" smtClean="0">
                <a:solidFill>
                  <a:schemeClr val="tx1"/>
                </a:solidFill>
                <a:latin typeface="Book Antiqua"/>
              </a:rPr>
              <a:t>Second Stage</a:t>
            </a:r>
            <a:endParaRPr lang="ar-IQ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 rtl="1">
              <a:buClr>
                <a:srgbClr val="873624"/>
              </a:buClr>
              <a:buNone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</a:rPr>
              <a:t>Digestive 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</a:rPr>
              <a:t>System </a:t>
            </a:r>
          </a:p>
          <a:p>
            <a:pPr marL="0" lvl="0" indent="0" algn="ctr" rtl="1">
              <a:buClr>
                <a:srgbClr val="873624"/>
              </a:buClr>
              <a:buNone/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</a:rPr>
              <a:t>Lecture 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</a:rPr>
              <a:t>5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</a:endParaRPr>
          </a:p>
          <a:p>
            <a:pPr marL="0" lvl="0" indent="0" algn="ctr" rtl="1">
              <a:buClr>
                <a:srgbClr val="873624"/>
              </a:buClr>
              <a:buNone/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</a:rPr>
              <a:t>By </a:t>
            </a:r>
            <a:endParaRPr lang="en-US" b="1" dirty="0" smtClean="0">
              <a:solidFill>
                <a:prstClr val="black">
                  <a:lumMod val="85000"/>
                  <a:lumOff val="15000"/>
                </a:prstClr>
              </a:solidFill>
              <a:latin typeface="Book Antiqua"/>
            </a:endParaRPr>
          </a:p>
          <a:p>
            <a:pPr marL="0" lvl="0" indent="0" algn="ctr" rtl="1">
              <a:buClr>
                <a:srgbClr val="873624"/>
              </a:buClr>
              <a:buNone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</a:rPr>
              <a:t>Assistant 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</a:rPr>
              <a:t>lecturer </a:t>
            </a:r>
          </a:p>
          <a:p>
            <a:pPr marL="0" lvl="0" indent="0" algn="ctr" rtl="1">
              <a:buClr>
                <a:srgbClr val="873624"/>
              </a:buClr>
              <a:buNone/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</a:rPr>
              <a:t>Khadija Mohammed</a:t>
            </a:r>
          </a:p>
          <a:p>
            <a:pPr marL="0" lvl="0" indent="0" algn="ctr" rtl="1">
              <a:buClr>
                <a:srgbClr val="873624"/>
              </a:buClr>
              <a:buNone/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</a:rPr>
              <a:t>Fundamental of Nursing</a:t>
            </a:r>
          </a:p>
          <a:p>
            <a:pPr marL="0" lvl="0" indent="0" algn="ctr" rtl="1">
              <a:buClr>
                <a:srgbClr val="873624"/>
              </a:buClr>
              <a:buNone/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</a:rPr>
              <a:t>College of Nursing</a:t>
            </a:r>
          </a:p>
          <a:p>
            <a:pPr marL="0" lvl="0" indent="0" algn="ctr" rtl="1">
              <a:buClr>
                <a:srgbClr val="873624"/>
              </a:buClr>
              <a:buNone/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CIDFont+F1"/>
              </a:rPr>
              <a:t>University of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IDFont+F1"/>
              </a:rPr>
              <a:t>Basrah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</a:endParaRP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67640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43192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799"/>
            <a:ext cx="3962400" cy="4267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4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Differences Between Gastric And Duodenal Ulcer</a:t>
            </a:r>
            <a:endParaRPr lang="ar-IQ" sz="3200" b="1" cap="none" dirty="0">
              <a:latin typeface="Baskerville Old Fac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282267"/>
              </p:ext>
            </p:extLst>
          </p:nvPr>
        </p:nvGraphicFramePr>
        <p:xfrm>
          <a:off x="381000" y="1600201"/>
          <a:ext cx="8229600" cy="5134395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4114800"/>
                <a:gridCol w="4114800"/>
              </a:tblGrid>
              <a:tr h="60625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Duodenal ulcer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Gastric ulcer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0625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Occur in the duodenum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Occur in the stomach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659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skerville Old Face" pitchFamily="18" charset="0"/>
                          <a:ea typeface="+mn-ea"/>
                          <a:cs typeface="+mn-cs"/>
                        </a:rPr>
                        <a:t>Abdominal pain can be relieve by eating</a:t>
                      </a:r>
                      <a:endParaRPr kumimoji="0" lang="ar-IQ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skerville Old Fac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Abdominal</a:t>
                      </a:r>
                      <a:r>
                        <a:rPr lang="en-US" sz="2000" baseline="0" dirty="0" smtClean="0">
                          <a:latin typeface="Baskerville Old Face" pitchFamily="18" charset="0"/>
                        </a:rPr>
                        <a:t> pain cannot be relieve by eating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0625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skerville Old Face" pitchFamily="18" charset="0"/>
                          <a:ea typeface="+mn-ea"/>
                          <a:cs typeface="+mn-cs"/>
                        </a:rPr>
                        <a:t>Epigastric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skerville Old Face" pitchFamily="18" charset="0"/>
                          <a:ea typeface="+mn-ea"/>
                          <a:cs typeface="+mn-cs"/>
                        </a:rPr>
                        <a:t> pain 2-5 hours after eating</a:t>
                      </a:r>
                      <a:endParaRPr kumimoji="0" lang="ar-IQ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skerville Old Fac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err="1" smtClean="0">
                          <a:latin typeface="Baskerville Old Face" pitchFamily="18" charset="0"/>
                        </a:rPr>
                        <a:t>Epigastric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 pain 1-2 hours after eating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0625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Gas formation occur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Hemorrhage occur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0625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Gain of weight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Loss of weight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6597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Pain often awaken patient during the night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Pain are less likely awaken patient at night</a:t>
                      </a:r>
                      <a:r>
                        <a:rPr lang="en-US" sz="2000" baseline="0" dirty="0" smtClean="0">
                          <a:latin typeface="Baskerville Old Face" pitchFamily="18" charset="0"/>
                        </a:rPr>
                        <a:t> 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6597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Anorexia, nausea less common</a:t>
                      </a:r>
                    </a:p>
                    <a:p>
                      <a:pPr algn="ctr" rtl="1"/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Anorexia, nausea more common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Etiology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b="0" dirty="0">
                <a:latin typeface="Baskerville Old Face" pitchFamily="18" charset="0"/>
              </a:rPr>
              <a:t>Peptic ulcer disease is caused most often by </a:t>
            </a:r>
            <a:r>
              <a:rPr lang="en-US" sz="2400" b="0" dirty="0" smtClean="0">
                <a:latin typeface="Baskerville Old Face" pitchFamily="18" charset="0"/>
              </a:rPr>
              <a:t>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Bacterial </a:t>
            </a:r>
            <a:r>
              <a:rPr lang="en-US" sz="2400" b="0" dirty="0">
                <a:latin typeface="Baskerville Old Face" pitchFamily="18" charset="0"/>
              </a:rPr>
              <a:t>infection with </a:t>
            </a:r>
            <a:r>
              <a:rPr lang="en-US" sz="2400" b="0" dirty="0" smtClean="0">
                <a:latin typeface="Baskerville Old Face" pitchFamily="18" charset="0"/>
              </a:rPr>
              <a:t>H. pylori 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NSAIDs (</a:t>
            </a:r>
            <a:r>
              <a:rPr lang="en-US" sz="2400" b="0" dirty="0">
                <a:latin typeface="Baskerville Old Face" pitchFamily="18" charset="0"/>
              </a:rPr>
              <a:t>e.g., ibuprofen</a:t>
            </a:r>
            <a:r>
              <a:rPr lang="en-US" sz="2400" b="0" dirty="0" smtClean="0">
                <a:latin typeface="Baskerville Old Face" pitchFamily="18" charset="0"/>
              </a:rPr>
              <a:t>).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Life style (stress, diet).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Acid and pepsin.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 err="1" smtClean="0">
                <a:latin typeface="Baskerville Old Face" pitchFamily="18" charset="0"/>
              </a:rPr>
              <a:t>H.pylori</a:t>
            </a:r>
            <a:r>
              <a:rPr lang="en-US" sz="2400" b="0" dirty="0" smtClean="0">
                <a:latin typeface="Baskerville Old Face" pitchFamily="18" charset="0"/>
              </a:rPr>
              <a:t>  is considered to be the primary cause.</a:t>
            </a:r>
          </a:p>
          <a:p>
            <a:pPr algn="l" rtl="0"/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ar-IQ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42672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0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cap="none" dirty="0" smtClean="0"/>
              <a:t>  </a:t>
            </a:r>
            <a:r>
              <a:rPr lang="en-US" cap="none" dirty="0" smtClean="0"/>
              <a:t>Factors in the Development of PU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848600" cy="4876800"/>
          </a:xfrm>
        </p:spPr>
        <p:txBody>
          <a:bodyPr>
            <a:no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 err="1" smtClean="0">
                <a:latin typeface="Baskerville Old Face" pitchFamily="18" charset="0"/>
              </a:rPr>
              <a:t>H.pylrio</a:t>
            </a:r>
            <a:r>
              <a:rPr lang="en-US" sz="2400" b="0" dirty="0" smtClean="0">
                <a:latin typeface="Baskerville Old Face" pitchFamily="18" charset="0"/>
              </a:rPr>
              <a:t>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Smoking.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Caffeine.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Alcohol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Stress.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Acid and pepsin.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NSAIDs.</a:t>
            </a:r>
          </a:p>
          <a:p>
            <a:pPr algn="l" rtl="0"/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en-US" sz="2400" dirty="0" smtClean="0">
              <a:latin typeface="Baskerville Old Face" pitchFamily="18" charset="0"/>
            </a:endParaRPr>
          </a:p>
          <a:p>
            <a:pPr algn="l" rtl="0"/>
            <a:endParaRPr lang="en-US" sz="2400" dirty="0" smtClean="0">
              <a:latin typeface="Baskerville Old Face" pitchFamily="18" charset="0"/>
            </a:endParaRPr>
          </a:p>
          <a:p>
            <a:pPr algn="l" rtl="0"/>
            <a:r>
              <a:rPr lang="en-US" sz="2400" b="0" dirty="0" smtClean="0">
                <a:latin typeface="Baskerville Old Face" pitchFamily="18" charset="0"/>
              </a:rPr>
              <a:t>   </a:t>
            </a:r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Symptoms Of Gastric And Duodenal Ulcer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Belching.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Nausea and vomiting.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Poor appetite.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Loss of weight.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Feeling tired and weak.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Complications Of PUD 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772400" cy="4876800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Hemorrhage.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Perforation.</a:t>
            </a:r>
            <a:endParaRPr lang="en-US" sz="2400" b="0" dirty="0">
              <a:latin typeface="Baskerville Old Face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>
                <a:latin typeface="Baskerville Old Face" pitchFamily="18" charset="0"/>
              </a:rPr>
              <a:t>pyloric </a:t>
            </a:r>
            <a:r>
              <a:rPr lang="en-US" sz="2400" b="0" dirty="0" smtClean="0">
                <a:latin typeface="Baskerville Old Face" pitchFamily="18" charset="0"/>
              </a:rPr>
              <a:t>obstruction.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>
                <a:latin typeface="Baskerville Old Face" pitchFamily="18" charset="0"/>
              </a:rPr>
              <a:t>Gastric outlet </a:t>
            </a:r>
            <a:r>
              <a:rPr lang="en-US" sz="2400" b="0" dirty="0" smtClean="0">
                <a:latin typeface="Baskerville Old Face" pitchFamily="18" charset="0"/>
              </a:rPr>
              <a:t>obstruction. </a:t>
            </a:r>
          </a:p>
          <a:p>
            <a:pPr marL="342900" indent="-342900" algn="l" rtl="0">
              <a:buFont typeface="Wingdings" pitchFamily="2" charset="2"/>
              <a:buChar char="q"/>
            </a:pPr>
            <a:r>
              <a:rPr lang="en-US" sz="2400" b="0" dirty="0" smtClean="0">
                <a:latin typeface="Baskerville Old Face" pitchFamily="18" charset="0"/>
              </a:rPr>
              <a:t>Hemorrhage </a:t>
            </a:r>
            <a:r>
              <a:rPr lang="en-US" sz="2400" b="0" dirty="0">
                <a:latin typeface="Baskerville Old Face" pitchFamily="18" charset="0"/>
              </a:rPr>
              <a:t>is the most </a:t>
            </a:r>
            <a:r>
              <a:rPr lang="en-US" sz="2400" b="0" dirty="0" smtClean="0">
                <a:latin typeface="Baskerville Old Face" pitchFamily="18" charset="0"/>
              </a:rPr>
              <a:t>serious complication</a:t>
            </a:r>
            <a:r>
              <a:rPr lang="en-US" sz="2400" b="0" dirty="0">
                <a:latin typeface="Baskerville Old Face" pitchFamily="18" charset="0"/>
              </a:rPr>
              <a:t>. It tends to occur more often in patients with gastric </a:t>
            </a:r>
            <a:r>
              <a:rPr lang="en-US" sz="2400" b="0" dirty="0" smtClean="0">
                <a:latin typeface="Baskerville Old Face" pitchFamily="18" charset="0"/>
              </a:rPr>
              <a:t>ulcers and </a:t>
            </a:r>
            <a:r>
              <a:rPr lang="en-US" sz="2400" b="0" dirty="0">
                <a:latin typeface="Baskerville Old Face" pitchFamily="18" charset="0"/>
              </a:rPr>
              <a:t>in older adults.</a:t>
            </a:r>
          </a:p>
          <a:p>
            <a:pPr algn="l" rtl="0"/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Diagnosis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</a:rPr>
              <a:t>Barium swallow.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</a:rPr>
              <a:t>Endoscopy.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</a:rPr>
              <a:t>Blood test.</a:t>
            </a:r>
          </a:p>
          <a:p>
            <a:pPr marL="342900" indent="-342900" algn="l" rtl="0">
              <a:buFont typeface="Wingdings" pitchFamily="2" charset="2"/>
              <a:buChar char="Ø"/>
            </a:pPr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Treatment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Life style change.</a:t>
            </a:r>
          </a:p>
          <a:p>
            <a:pPr algn="l" rtl="0"/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Medications: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H2 blocker.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Proton pump inhibitors.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Mucosal protective agent.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Antibiotics.</a:t>
            </a: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6784"/>
            <a:ext cx="4305731" cy="373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2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Surgery:</a:t>
            </a:r>
          </a:p>
          <a:p>
            <a:pPr algn="l" rtl="0"/>
            <a:r>
              <a:rPr lang="en-US" sz="2400" b="0" dirty="0" smtClean="0">
                <a:latin typeface="Baskerville Old Face" pitchFamily="18" charset="0"/>
              </a:rPr>
              <a:t>Types of surgery: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Vagotomy: </a:t>
            </a:r>
            <a:r>
              <a:rPr lang="en-US" sz="2400" b="0" dirty="0" smtClean="0">
                <a:latin typeface="Baskerville Old Face" pitchFamily="18" charset="0"/>
              </a:rPr>
              <a:t>a surgical operation in which one or more branches of the </a:t>
            </a:r>
            <a:r>
              <a:rPr lang="en-US" sz="2400" b="0" dirty="0" err="1" smtClean="0">
                <a:latin typeface="Baskerville Old Face" pitchFamily="18" charset="0"/>
              </a:rPr>
              <a:t>vagus</a:t>
            </a:r>
            <a:r>
              <a:rPr lang="en-US" sz="2400" b="0" dirty="0" smtClean="0">
                <a:latin typeface="Baskerville Old Face" pitchFamily="18" charset="0"/>
              </a:rPr>
              <a:t> nerve are cut, typically to reduce the rate of  gastric secretion (in treating peptic ulcer).</a:t>
            </a:r>
          </a:p>
          <a:p>
            <a:pPr algn="l" rtl="0"/>
            <a:r>
              <a:rPr lang="en-US" sz="2400" dirty="0" smtClean="0">
                <a:latin typeface="Baskerville Old Face" pitchFamily="18" charset="0"/>
              </a:rPr>
              <a:t> </a:t>
            </a:r>
            <a:endParaRPr lang="ar-IQ" sz="240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42005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2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153400" cy="48006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Baskerville Old Face" pitchFamily="18" charset="0"/>
              </a:rPr>
              <a:t>2. pyloroplasty:  </a:t>
            </a:r>
            <a:r>
              <a:rPr lang="en-US" sz="2400" b="0" dirty="0" smtClean="0">
                <a:latin typeface="Baskerville Old Face" pitchFamily="18" charset="0"/>
              </a:rPr>
              <a:t>to widen the opining in the lower  part  of the stomach (pylorus)  , so that  stomach contents  can be empty in the small intestine  (duodenum) .The pylorus is a thick  , muscular area, food can not pass through.</a:t>
            </a:r>
          </a:p>
          <a:p>
            <a:pPr algn="l" rtl="0"/>
            <a:r>
              <a:rPr lang="en-US" sz="2400" dirty="0" smtClean="0">
                <a:latin typeface="Baskerville Old Face" pitchFamily="18" charset="0"/>
              </a:rPr>
              <a:t>3. Antrectomy:</a:t>
            </a:r>
            <a:r>
              <a:rPr lang="en-US" sz="2400" b="0" dirty="0" smtClean="0">
                <a:latin typeface="Baskerville Old Face" pitchFamily="18" charset="0"/>
              </a:rPr>
              <a:t> surgical removal of the walls of the </a:t>
            </a:r>
            <a:r>
              <a:rPr lang="en-US" sz="2400" b="0" dirty="0" err="1" smtClean="0">
                <a:latin typeface="Baskerville Old Face" pitchFamily="18" charset="0"/>
              </a:rPr>
              <a:t>antrum</a:t>
            </a:r>
            <a:r>
              <a:rPr lang="en-US" sz="2400" b="0" dirty="0" smtClean="0">
                <a:latin typeface="Baskerville Old Face" pitchFamily="18" charset="0"/>
              </a:rPr>
              <a:t> , especially the antrum of the stomach.  </a:t>
            </a:r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8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0" y="1676400"/>
            <a:ext cx="4434110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1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1067118"/>
          </a:xfrm>
        </p:spPr>
        <p:txBody>
          <a:bodyPr>
            <a:no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Anatomy Of The Gastrointestinal System</a:t>
            </a:r>
            <a:br>
              <a:rPr lang="en-US" sz="3200" b="1" cap="none" dirty="0" smtClean="0">
                <a:latin typeface="Baskerville Old Face" pitchFamily="18" charset="0"/>
              </a:rPr>
            </a:b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96200" cy="4953000"/>
          </a:xfrm>
        </p:spPr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The GI tract is a pathway 7 to 7.9 meters (23 to 26 feet) in length </a:t>
            </a:r>
            <a:r>
              <a:rPr lang="en-US" sz="2400" b="0" dirty="0" smtClean="0">
                <a:latin typeface="Baskerville Old Face" pitchFamily="18" charset="0"/>
              </a:rPr>
              <a:t>that extends </a:t>
            </a:r>
            <a:r>
              <a:rPr lang="en-US" sz="2400" b="0" dirty="0">
                <a:latin typeface="Baskerville Old Face" pitchFamily="18" charset="0"/>
              </a:rPr>
              <a:t>from the mouth to the esophagus, stomach, small and </a:t>
            </a:r>
            <a:r>
              <a:rPr lang="en-US" sz="2400" b="0" dirty="0" smtClean="0">
                <a:latin typeface="Baskerville Old Face" pitchFamily="18" charset="0"/>
              </a:rPr>
              <a:t>large intestines</a:t>
            </a:r>
            <a:r>
              <a:rPr lang="en-US" sz="2400" b="0" dirty="0">
                <a:latin typeface="Baskerville Old Face" pitchFamily="18" charset="0"/>
              </a:rPr>
              <a:t>, and rectum, to the terminal structure, the anus</a:t>
            </a:r>
            <a:r>
              <a:rPr lang="en-US" sz="2400" b="0" dirty="0" smtClean="0">
                <a:latin typeface="Baskerville Old Face" pitchFamily="18" charset="0"/>
              </a:rPr>
              <a:t>.</a:t>
            </a: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The stomach is situated in the left upper portion of the </a:t>
            </a:r>
            <a:r>
              <a:rPr lang="en-US" sz="2400" b="0" dirty="0" smtClean="0">
                <a:latin typeface="Baskerville Old Face" pitchFamily="18" charset="0"/>
              </a:rPr>
              <a:t>abdomen under </a:t>
            </a:r>
            <a:r>
              <a:rPr lang="en-US" sz="2400" b="0" dirty="0">
                <a:latin typeface="Baskerville Old Face" pitchFamily="18" charset="0"/>
              </a:rPr>
              <a:t>the left lobe of the liver and the diaphragm, overlaying most of </a:t>
            </a:r>
            <a:r>
              <a:rPr lang="en-US" sz="2400" b="0" dirty="0" smtClean="0">
                <a:latin typeface="Baskerville Old Face" pitchFamily="18" charset="0"/>
              </a:rPr>
              <a:t>the pancreas.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</a:rPr>
              <a:t>The  </a:t>
            </a:r>
            <a:r>
              <a:rPr lang="en-US" sz="2400" b="0" dirty="0">
                <a:latin typeface="Baskerville Old Face" pitchFamily="18" charset="0"/>
              </a:rPr>
              <a:t>stomach stores food during eating, secretes digestive fluids, and propels the partially digested food, or </a:t>
            </a:r>
            <a:r>
              <a:rPr lang="en-US" sz="2400" b="0" dirty="0" err="1">
                <a:latin typeface="Baskerville Old Face" pitchFamily="18" charset="0"/>
              </a:rPr>
              <a:t>chyme</a:t>
            </a:r>
            <a:r>
              <a:rPr lang="en-US" sz="2400" b="0" dirty="0">
                <a:latin typeface="Baskerville Old Face" pitchFamily="18" charset="0"/>
              </a:rPr>
              <a:t>, into </a:t>
            </a:r>
            <a:r>
              <a:rPr lang="en-US" sz="2400" b="0" dirty="0" smtClean="0">
                <a:latin typeface="Baskerville Old Face" pitchFamily="18" charset="0"/>
              </a:rPr>
              <a:t>the small </a:t>
            </a:r>
            <a:r>
              <a:rPr lang="en-US" sz="2400" b="0" dirty="0">
                <a:latin typeface="Baskerville Old Face" pitchFamily="18" charset="0"/>
              </a:rPr>
              <a:t>intestine.</a:t>
            </a:r>
          </a:p>
          <a:p>
            <a:pPr marL="342900" indent="-342900" algn="l" rtl="0">
              <a:buFont typeface="Wingdings" pitchFamily="2" charset="2"/>
              <a:buChar char="Ø"/>
            </a:pPr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algn="l" rtl="0"/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Nursing Diagnosis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96200" cy="4724400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>
                <a:latin typeface="Baskerville Old Face" pitchFamily="18" charset="0"/>
              </a:rPr>
              <a:t>Acute pain related to the effect of gastric acid secretion on </a:t>
            </a:r>
            <a:r>
              <a:rPr lang="en-US" sz="2400" b="0" dirty="0" smtClean="0">
                <a:latin typeface="Baskerville Old Face" pitchFamily="18" charset="0"/>
              </a:rPr>
              <a:t>damaged tissue.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Vomiting R/T indigestion of food.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Loss of appetite R/T ulceration of the stomach.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Loss of weight R/T decrease nutrients intake secondary to peptic ulcer.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Stress and anxiety R/T disease process.</a:t>
            </a: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Nursing Intervention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96200" cy="4876800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Support the patient emotionally.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Administer medications as prescribed.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Provide  small meal  a day or small hourly meals as ordered.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Monitor the effectiveness of  administered medications, and  also watch for adverse reaction.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Assess the </a:t>
            </a:r>
            <a:r>
              <a:rPr lang="en-US" sz="2400" b="0" dirty="0" err="1" smtClean="0">
                <a:latin typeface="Baskerville Old Face" pitchFamily="18" charset="0"/>
              </a:rPr>
              <a:t>pt</a:t>
            </a:r>
            <a:r>
              <a:rPr lang="en-US" sz="2400" b="0" dirty="0" smtClean="0">
                <a:latin typeface="Baskerville Old Face" pitchFamily="18" charset="0"/>
              </a:rPr>
              <a:t> nutritional status and the effectiveness of measures used to maintain it.</a:t>
            </a:r>
          </a:p>
          <a:p>
            <a:pPr algn="l" rtl="0"/>
            <a:r>
              <a:rPr lang="en-US" sz="2400" b="0" dirty="0" smtClean="0">
                <a:latin typeface="Baskerville Old Face" pitchFamily="18" charset="0"/>
              </a:rPr>
              <a:t>  </a:t>
            </a:r>
          </a:p>
          <a:p>
            <a:pPr marL="457200" indent="-457200" algn="l" rtl="0">
              <a:buFont typeface="+mj-lt"/>
              <a:buAutoNum type="arabicPeriod"/>
            </a:pPr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7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err="1" smtClean="0"/>
              <a:t>Cont</a:t>
            </a:r>
            <a:r>
              <a:rPr lang="en-US" sz="3200" cap="none" dirty="0" smtClean="0"/>
              <a:t>……..</a:t>
            </a:r>
            <a:endParaRPr lang="ar-IQ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96200" cy="4724400"/>
          </a:xfrm>
        </p:spPr>
        <p:txBody>
          <a:bodyPr/>
          <a:lstStyle/>
          <a:p>
            <a:pPr algn="l" rtl="0"/>
            <a:r>
              <a:rPr lang="en-US" sz="2400" b="0" dirty="0" smtClean="0">
                <a:latin typeface="Baskerville Old Face" pitchFamily="18" charset="0"/>
              </a:rPr>
              <a:t>6. Teach  </a:t>
            </a:r>
            <a:r>
              <a:rPr lang="en-US" sz="2400" b="0" dirty="0">
                <a:latin typeface="Baskerville Old Face" pitchFamily="18" charset="0"/>
              </a:rPr>
              <a:t>the </a:t>
            </a:r>
            <a:r>
              <a:rPr lang="en-US" sz="2400" b="0" dirty="0" err="1">
                <a:latin typeface="Baskerville Old Face" pitchFamily="18" charset="0"/>
              </a:rPr>
              <a:t>pt</a:t>
            </a:r>
            <a:r>
              <a:rPr lang="en-US" sz="2400" b="0" dirty="0">
                <a:latin typeface="Baskerville Old Face" pitchFamily="18" charset="0"/>
              </a:rPr>
              <a:t>  about peptic ulcer disease and help him to recognize it’s signs and symptoms</a:t>
            </a:r>
            <a:r>
              <a:rPr lang="en-US" sz="2400" b="0" dirty="0" smtClean="0">
                <a:latin typeface="Baskerville Old Face" pitchFamily="18" charset="0"/>
              </a:rPr>
              <a:t>.</a:t>
            </a:r>
          </a:p>
          <a:p>
            <a:pPr algn="l" rtl="0"/>
            <a:r>
              <a:rPr lang="en-US" sz="2400" b="0" dirty="0" smtClean="0">
                <a:latin typeface="Baskerville Old Face" pitchFamily="18" charset="0"/>
              </a:rPr>
              <a:t>7. Instruct the </a:t>
            </a:r>
            <a:r>
              <a:rPr lang="en-US" sz="2400" b="0" dirty="0" err="1" smtClean="0">
                <a:latin typeface="Baskerville Old Face" pitchFamily="18" charset="0"/>
              </a:rPr>
              <a:t>pt</a:t>
            </a:r>
            <a:r>
              <a:rPr lang="en-US" sz="2400" b="0" dirty="0" smtClean="0">
                <a:latin typeface="Baskerville Old Face" pitchFamily="18" charset="0"/>
              </a:rPr>
              <a:t> to take antacids 1 hour  after meals.</a:t>
            </a:r>
          </a:p>
          <a:p>
            <a:pPr algn="l" rtl="0"/>
            <a:r>
              <a:rPr lang="en-US" sz="2400" b="0" dirty="0" smtClean="0">
                <a:latin typeface="Baskerville Old Face" pitchFamily="18" charset="0"/>
              </a:rPr>
              <a:t>8. Warn the </a:t>
            </a:r>
            <a:r>
              <a:rPr lang="en-US" sz="2400" b="0" dirty="0" err="1" smtClean="0">
                <a:latin typeface="Baskerville Old Face" pitchFamily="18" charset="0"/>
              </a:rPr>
              <a:t>pt</a:t>
            </a:r>
            <a:r>
              <a:rPr lang="en-US" sz="2400" b="0" dirty="0" smtClean="0">
                <a:latin typeface="Baskerville Old Face" pitchFamily="18" charset="0"/>
              </a:rPr>
              <a:t> to avoid aspirin  drugs because irritate  gastric.  </a:t>
            </a:r>
            <a:endParaRPr lang="en-US" sz="2400" b="0" dirty="0">
              <a:latin typeface="Baskerville Old Face" pitchFamily="18" charset="0"/>
            </a:endParaRPr>
          </a:p>
          <a:p>
            <a:pPr algn="l" rtl="0"/>
            <a:endParaRPr lang="ar-IQ" sz="240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77000" cy="1371600"/>
          </a:xfrm>
        </p:spPr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Definition Of </a:t>
            </a:r>
            <a:r>
              <a:rPr lang="en-US" sz="3200" b="1" cap="none" dirty="0">
                <a:latin typeface="Baskerville Old Face" pitchFamily="18" charset="0"/>
              </a:rPr>
              <a:t>Irritable bowel syndrome 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Irritable bowel syndrome (IBS) is a chronic functional disorder characterized by recurrent abdominal pain associated with disordered bowel movements, which may include diarrhea, constipation, or both.</a:t>
            </a: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(IBS) is not a disease but rather a functional problem. </a:t>
            </a: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IBS Classified As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IBS with diarrhea.</a:t>
            </a:r>
          </a:p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IBS with constipation.</a:t>
            </a:r>
          </a:p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IBS with mixed diarrhea and constipation.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ar-IQ" sz="2700" b="0" dirty="0">
              <a:solidFill>
                <a:prstClr val="black"/>
              </a:solidFill>
              <a:latin typeface="Lucida Sans Unicode"/>
            </a:endParaRPr>
          </a:p>
          <a:p>
            <a:pPr algn="l" rtl="0"/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43922"/>
            <a:ext cx="4624387" cy="309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Etiology</a:t>
            </a:r>
            <a:br>
              <a:rPr lang="en-US" sz="3200" b="1" cap="none" dirty="0" smtClean="0">
                <a:latin typeface="Baskerville Old Face" pitchFamily="18" charset="0"/>
              </a:rPr>
            </a:b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There is a hereditary tendency for IBS.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 IBS is more common in women than men and in those who are young to middle aged.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can be caused by other illnesses, </a:t>
            </a:r>
            <a:r>
              <a:rPr lang="en-US" sz="2700" b="0" dirty="0" smtClean="0">
                <a:solidFill>
                  <a:prstClr val="black"/>
                </a:solidFill>
                <a:latin typeface="Lucida Sans Unicode"/>
              </a:rPr>
              <a:t>infections, or </a:t>
            </a: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the </a:t>
            </a:r>
            <a:r>
              <a:rPr lang="en-US" sz="2700" b="0" dirty="0" smtClean="0">
                <a:solidFill>
                  <a:prstClr val="black"/>
                </a:solidFill>
                <a:latin typeface="Lucida Sans Unicode"/>
              </a:rPr>
              <a:t>menstrual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700" b="0" dirty="0" smtClean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cycle.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2700" b="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endParaRPr lang="ar-IQ" sz="2700" b="0" dirty="0">
              <a:solidFill>
                <a:prstClr val="black"/>
              </a:solidFill>
              <a:latin typeface="Lucida Sans Unicode"/>
            </a:endParaRPr>
          </a:p>
          <a:p>
            <a:pPr algn="l" rtl="0"/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64929"/>
            <a:ext cx="2819400" cy="231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Clinical Manifestations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The main symptom is:</a:t>
            </a: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Alteration in bowel patterns: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Constipation  (as IBS-C).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Diarrhea (as IBS-D).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combination of both (as IBS-M for “mixed”)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700" b="0" dirty="0">
                <a:solidFill>
                  <a:srgbClr val="DEF5FA">
                    <a:lumMod val="50000"/>
                  </a:srgbClr>
                </a:solidFill>
                <a:latin typeface="Lucida Sans Unicode"/>
              </a:rPr>
              <a:t>2</a:t>
            </a: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. Pain.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700" b="0" dirty="0">
                <a:solidFill>
                  <a:srgbClr val="DEF5FA">
                    <a:lumMod val="50000"/>
                  </a:srgbClr>
                </a:solidFill>
                <a:latin typeface="Lucida Sans Unicode"/>
              </a:rPr>
              <a:t>3. </a:t>
            </a: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Abdominal</a:t>
            </a:r>
            <a:r>
              <a:rPr lang="en-US" sz="2700" b="0" dirty="0">
                <a:solidFill>
                  <a:srgbClr val="DEF5FA">
                    <a:lumMod val="50000"/>
                  </a:srgbClr>
                </a:solidFill>
                <a:latin typeface="Lucida Sans Unicode"/>
              </a:rPr>
              <a:t> </a:t>
            </a: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bloating with or without visible abdominal distention.</a:t>
            </a:r>
          </a:p>
          <a:p>
            <a:pPr algn="l" rtl="0"/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553200" cy="1295718"/>
          </a:xfrm>
        </p:spPr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Other Symptoms Include </a:t>
            </a:r>
            <a:br>
              <a:rPr lang="en-US" sz="3200" b="1" cap="none" dirty="0" smtClean="0">
                <a:latin typeface="Baskerville Old Face" pitchFamily="18" charset="0"/>
              </a:rPr>
            </a:b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Rectal  passage of mucus.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Feeling  of incomplete evacuation.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Depression and anxiety.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 smtClean="0">
                <a:solidFill>
                  <a:prstClr val="black"/>
                </a:solidFill>
                <a:latin typeface="Lucida Sans Unicode"/>
              </a:rPr>
              <a:t>Palpitations.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18802"/>
            <a:ext cx="3368675" cy="371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Diagnostic Tests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Diagnosis of IBS is made based on history and physical examination along with: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 stool examination.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 colonoscopy.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 err="1">
                <a:solidFill>
                  <a:prstClr val="black"/>
                </a:solidFill>
                <a:latin typeface="Lucida Sans Unicode"/>
              </a:rPr>
              <a:t>sigmoidoscopy</a:t>
            </a: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 to rule out other disorders.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 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Avoiding milk products for a time may be advised to rule out lactose intolerance.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endParaRPr lang="ar-IQ" sz="2700" b="0" dirty="0">
              <a:solidFill>
                <a:prstClr val="black"/>
              </a:solidFill>
              <a:latin typeface="Lucida Sans Unicode"/>
            </a:endParaRPr>
          </a:p>
          <a:p>
            <a:pPr algn="l" rtl="0"/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Medical Management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Antibiotic.  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Antispasmodic.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Antidepressant.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Laxatives.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Anti diarrheal.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2400" b="0" dirty="0">
              <a:solidFill>
                <a:prstClr val="black"/>
              </a:solidFill>
              <a:latin typeface="Baskerville Old Face" pitchFamily="18" charset="0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Baskerville Old Face" pitchFamily="18" charset="0"/>
              </a:rPr>
              <a:t>Lifestyle modification: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Stress  reduction.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Ensuring  adequate sleep.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Exercise  regimen, can result in symptom improvement.</a:t>
            </a:r>
            <a:endParaRPr lang="ar-IQ" sz="2400" b="0" dirty="0">
              <a:solidFill>
                <a:prstClr val="black"/>
              </a:solidFill>
              <a:latin typeface="Baskerville Old Face" pitchFamily="18" charset="0"/>
            </a:endParaRPr>
          </a:p>
          <a:p>
            <a:pPr algn="l" rtl="0"/>
            <a:endParaRPr lang="ar-IQ" sz="240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953000"/>
          </a:xfrm>
        </p:spPr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The large intestine consists of an ascending segment on the right </a:t>
            </a:r>
            <a:r>
              <a:rPr lang="en-US" sz="2400" b="0" dirty="0" smtClean="0">
                <a:latin typeface="Baskerville Old Face" pitchFamily="18" charset="0"/>
              </a:rPr>
              <a:t>side of </a:t>
            </a:r>
            <a:r>
              <a:rPr lang="en-US" sz="2400" b="0" dirty="0">
                <a:latin typeface="Baskerville Old Face" pitchFamily="18" charset="0"/>
              </a:rPr>
              <a:t>the abdomen, a transverse segment that extends from right to left in </a:t>
            </a:r>
            <a:r>
              <a:rPr lang="en-US" sz="2400" b="0" dirty="0" smtClean="0">
                <a:latin typeface="Baskerville Old Face" pitchFamily="18" charset="0"/>
              </a:rPr>
              <a:t>the upper </a:t>
            </a:r>
            <a:r>
              <a:rPr lang="en-US" sz="2400" b="0" dirty="0">
                <a:latin typeface="Baskerville Old Face" pitchFamily="18" charset="0"/>
              </a:rPr>
              <a:t>abdomen, and a descending segment on the left side of the </a:t>
            </a:r>
            <a:r>
              <a:rPr lang="en-US" sz="2400" b="0" dirty="0" smtClean="0">
                <a:latin typeface="Baskerville Old Face" pitchFamily="18" charset="0"/>
              </a:rPr>
              <a:t>abdomen.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</a:rPr>
              <a:t>The </a:t>
            </a:r>
            <a:r>
              <a:rPr lang="en-US" sz="2400" b="0" dirty="0">
                <a:latin typeface="Baskerville Old Face" pitchFamily="18" charset="0"/>
              </a:rPr>
              <a:t>sigmoid colon, the rectum, and the anus complete the terminal </a:t>
            </a:r>
            <a:r>
              <a:rPr lang="en-US" sz="2400" b="0" dirty="0" smtClean="0">
                <a:latin typeface="Baskerville Old Face" pitchFamily="18" charset="0"/>
              </a:rPr>
              <a:t>portion of </a:t>
            </a:r>
            <a:r>
              <a:rPr lang="en-US" sz="2400" b="0" dirty="0">
                <a:latin typeface="Baskerville Old Face" pitchFamily="18" charset="0"/>
              </a:rPr>
              <a:t>the large intestine. A network of striated muscle that forms both </a:t>
            </a:r>
            <a:r>
              <a:rPr lang="en-US" sz="2400" b="0" dirty="0" smtClean="0">
                <a:latin typeface="Baskerville Old Face" pitchFamily="18" charset="0"/>
              </a:rPr>
              <a:t>the internal </a:t>
            </a:r>
            <a:r>
              <a:rPr lang="en-US" sz="2400" b="0" dirty="0">
                <a:latin typeface="Baskerville Old Face" pitchFamily="18" charset="0"/>
              </a:rPr>
              <a:t>and the external anal sphincters regulates the anal outlet.</a:t>
            </a:r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Nursing Diagnoses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Constipation related to irregular motility of GI tract.</a:t>
            </a: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Diarrhea related to irregular motility of GI tract.</a:t>
            </a: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Acute pain related to intestinal hyper motility.</a:t>
            </a: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endParaRPr lang="en-US" sz="2800" b="0" dirty="0">
              <a:solidFill>
                <a:prstClr val="black"/>
              </a:solidFill>
              <a:latin typeface="Baskerville Old Face" pitchFamily="18" charset="0"/>
            </a:endParaRP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endParaRPr lang="ar-IQ" sz="2800" b="0" dirty="0">
              <a:solidFill>
                <a:prstClr val="black"/>
              </a:solidFill>
              <a:latin typeface="Baskerville Old Face" pitchFamily="18" charset="0"/>
            </a:endParaRPr>
          </a:p>
          <a:p>
            <a:pPr algn="l" rtl="0"/>
            <a:endParaRPr lang="ar-IQ" sz="280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Patient Teaching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Explain the disorder to the patient, and reassure </a:t>
            </a:r>
            <a:r>
              <a:rPr lang="en-US" sz="2800" b="0" dirty="0" smtClean="0">
                <a:solidFill>
                  <a:prstClr val="black"/>
                </a:solidFill>
                <a:latin typeface="Baskerville Old Face" pitchFamily="18" charset="0"/>
              </a:rPr>
              <a:t>that </a:t>
            </a: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irritable bowel syndrome can be relieved.</a:t>
            </a: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Encourage the patient to drink eight to ten 8-oz glasses of water or other compatible fluids daily.</a:t>
            </a: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Discuss the proper use of prescribed drugs, reviewing their desired effects and possible adverse effects.</a:t>
            </a: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Help the patient to implement lifestyle changes that will reduce stress.</a:t>
            </a:r>
            <a:endParaRPr lang="ar-IQ" sz="2800" b="0" dirty="0">
              <a:solidFill>
                <a:prstClr val="black"/>
              </a:solidFill>
              <a:latin typeface="Baskerville Old Face" pitchFamily="18" charset="0"/>
            </a:endParaRPr>
          </a:p>
          <a:p>
            <a:pPr algn="l" rtl="0"/>
            <a:endParaRPr lang="ar-IQ" sz="280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27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4360"/>
            <a:ext cx="8458200" cy="60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6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609600"/>
          </a:xfrm>
        </p:spPr>
        <p:txBody>
          <a:bodyPr>
            <a:normAutofit/>
          </a:bodyPr>
          <a:lstStyle/>
          <a:p>
            <a:r>
              <a:rPr lang="en-US" sz="3200" cap="none" dirty="0" smtClean="0"/>
              <a:t>Function Of The Digestive System</a:t>
            </a:r>
            <a:endParaRPr lang="ar-IQ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>
                <a:latin typeface="Baskerville Old Face" pitchFamily="18" charset="0"/>
              </a:rPr>
              <a:t>Major functions of the GI tract include:</a:t>
            </a:r>
          </a:p>
          <a:p>
            <a:pPr algn="l" rtl="0"/>
            <a:r>
              <a:rPr lang="en-US" sz="2400" dirty="0" smtClean="0">
                <a:latin typeface="Baskerville Old Face" pitchFamily="18" charset="0"/>
              </a:rPr>
              <a:t>1. </a:t>
            </a:r>
            <a:r>
              <a:rPr lang="en-US" sz="2400" b="0" dirty="0" smtClean="0">
                <a:latin typeface="Baskerville Old Face" pitchFamily="18" charset="0"/>
              </a:rPr>
              <a:t>Breakdown </a:t>
            </a:r>
            <a:r>
              <a:rPr lang="en-US" sz="2400" b="0" dirty="0">
                <a:latin typeface="Baskerville Old Face" pitchFamily="18" charset="0"/>
              </a:rPr>
              <a:t>of food particles into the molecular form for digestion</a:t>
            </a:r>
          </a:p>
          <a:p>
            <a:pPr algn="l" rtl="0"/>
            <a:r>
              <a:rPr lang="en-US" sz="2400" b="0" dirty="0" smtClean="0">
                <a:latin typeface="Baskerville Old Face" pitchFamily="18" charset="0"/>
              </a:rPr>
              <a:t>2. Absorption </a:t>
            </a:r>
            <a:r>
              <a:rPr lang="en-US" sz="2400" b="0" dirty="0">
                <a:latin typeface="Baskerville Old Face" pitchFamily="18" charset="0"/>
              </a:rPr>
              <a:t>into the bloodstream of small nutrient molecules produced by digestion</a:t>
            </a:r>
          </a:p>
          <a:p>
            <a:pPr algn="l" rtl="0"/>
            <a:r>
              <a:rPr lang="en-US" sz="2400" b="0" dirty="0" smtClean="0">
                <a:latin typeface="Baskerville Old Face" pitchFamily="18" charset="0"/>
              </a:rPr>
              <a:t>3. Elimination </a:t>
            </a:r>
            <a:r>
              <a:rPr lang="en-US" sz="2400" b="0" dirty="0">
                <a:latin typeface="Baskerville Old Face" pitchFamily="18" charset="0"/>
              </a:rPr>
              <a:t>of undigested unabsorbed foodstuffs and other </a:t>
            </a:r>
            <a:r>
              <a:rPr lang="en-US" sz="2400" b="0" dirty="0" smtClean="0">
                <a:latin typeface="Baskerville Old Face" pitchFamily="18" charset="0"/>
              </a:rPr>
              <a:t>waste products.</a:t>
            </a:r>
            <a:endParaRPr lang="en-US" sz="2400" b="0" dirty="0">
              <a:latin typeface="Baskerville Old Face" pitchFamily="18" charset="0"/>
            </a:endParaRPr>
          </a:p>
          <a:p>
            <a:pPr algn="l" rtl="0"/>
            <a:endParaRPr lang="ar-IQ" sz="240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Gastric Function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Stores  </a:t>
            </a:r>
            <a:r>
              <a:rPr lang="en-US" sz="2400" b="0" dirty="0">
                <a:latin typeface="Baskerville Old Face" pitchFamily="18" charset="0"/>
              </a:rPr>
              <a:t>and mixes food with </a:t>
            </a:r>
            <a:r>
              <a:rPr lang="en-US" sz="2400" b="0" dirty="0" smtClean="0">
                <a:latin typeface="Baskerville Old Face" pitchFamily="18" charset="0"/>
              </a:rPr>
              <a:t>secretions.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Break down </a:t>
            </a:r>
            <a:r>
              <a:rPr lang="en-US" sz="2400" b="0" dirty="0">
                <a:latin typeface="Baskerville Old Face" pitchFamily="18" charset="0"/>
              </a:rPr>
              <a:t>food into more absorbable </a:t>
            </a:r>
            <a:r>
              <a:rPr lang="en-US" sz="2400" b="0" dirty="0" smtClean="0">
                <a:latin typeface="Baskerville Old Face" pitchFamily="18" charset="0"/>
              </a:rPr>
              <a:t>components.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Destruction of </a:t>
            </a:r>
            <a:r>
              <a:rPr lang="en-US" sz="2400" b="0" dirty="0">
                <a:latin typeface="Baskerville Old Face" pitchFamily="18" charset="0"/>
              </a:rPr>
              <a:t>most ingested bacteria</a:t>
            </a:r>
            <a:r>
              <a:rPr lang="en-US" sz="2400" b="0" dirty="0" smtClean="0">
                <a:latin typeface="Baskerville Old Face" pitchFamily="18" charset="0"/>
              </a:rPr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>
                <a:latin typeface="Baskerville Old Face" pitchFamily="18" charset="0"/>
              </a:rPr>
              <a:t>Pepsin, an important enzyme for </a:t>
            </a:r>
            <a:r>
              <a:rPr lang="en-US" sz="2400" b="0" dirty="0" smtClean="0">
                <a:latin typeface="Baskerville Old Face" pitchFamily="18" charset="0"/>
              </a:rPr>
              <a:t>protein digestion</a:t>
            </a:r>
            <a:r>
              <a:rPr lang="en-US" sz="2400" b="0" dirty="0">
                <a:latin typeface="Baskerville Old Face" pitchFamily="18" charset="0"/>
              </a:rPr>
              <a:t>, is the end product of the conversion of pepsinogen from </a:t>
            </a:r>
            <a:r>
              <a:rPr lang="en-US" sz="2400" b="0" dirty="0" smtClean="0">
                <a:latin typeface="Baskerville Old Face" pitchFamily="18" charset="0"/>
              </a:rPr>
              <a:t>the chief </a:t>
            </a:r>
            <a:r>
              <a:rPr lang="en-US" sz="2400" b="0" dirty="0">
                <a:latin typeface="Baskerville Old Face" pitchFamily="18" charset="0"/>
              </a:rPr>
              <a:t>cells</a:t>
            </a:r>
            <a:r>
              <a:rPr lang="en-US" sz="2400" b="0" dirty="0" smtClean="0">
                <a:latin typeface="Baskerville Old Face" pitchFamily="18" charset="0"/>
              </a:rPr>
              <a:t>. </a:t>
            </a:r>
            <a:endParaRPr lang="en-US" sz="2400" b="0" dirty="0">
              <a:latin typeface="Baskerville Old Face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en-US" sz="2400" b="0" dirty="0">
              <a:latin typeface="Baskerville Old Face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Definition </a:t>
            </a:r>
            <a:endParaRPr lang="ar-IQ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  <a:ea typeface="Calibri"/>
                <a:cs typeface="Arial"/>
              </a:rPr>
              <a:t> </a:t>
            </a: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Peptic Ulcer:</a:t>
            </a:r>
            <a:r>
              <a:rPr lang="en-US" sz="2400" b="0" dirty="0" smtClean="0">
                <a:latin typeface="Baskerville Old Face" pitchFamily="18" charset="0"/>
                <a:ea typeface="Calibri"/>
                <a:cs typeface="Arial"/>
              </a:rPr>
              <a:t> is </a:t>
            </a:r>
            <a:r>
              <a:rPr lang="en-US" sz="2400" b="0" dirty="0">
                <a:latin typeface="Baskerville Old Face" pitchFamily="18" charset="0"/>
                <a:ea typeface="Calibri"/>
                <a:cs typeface="Arial"/>
              </a:rPr>
              <a:t>a </a:t>
            </a:r>
            <a:r>
              <a:rPr lang="en-US" sz="2400" b="0" dirty="0" smtClean="0">
                <a:latin typeface="Baskerville Old Face" pitchFamily="18" charset="0"/>
                <a:ea typeface="Calibri"/>
                <a:cs typeface="Arial"/>
              </a:rPr>
              <a:t>mucosal </a:t>
            </a:r>
            <a:r>
              <a:rPr lang="en-US" sz="2400" b="0" dirty="0">
                <a:latin typeface="Baskerville Old Face" pitchFamily="18" charset="0"/>
                <a:ea typeface="Calibri"/>
                <a:cs typeface="Arial"/>
              </a:rPr>
              <a:t>lesion of the stomach or </a:t>
            </a:r>
            <a:r>
              <a:rPr lang="en-US" sz="2400" b="0" dirty="0" smtClean="0">
                <a:latin typeface="Baskerville Old Face" pitchFamily="18" charset="0"/>
                <a:ea typeface="Calibri"/>
                <a:cs typeface="Arial"/>
              </a:rPr>
              <a:t>duodenum.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Peptic ulcer disease (PUD) results when mucosal defenses become </a:t>
            </a:r>
            <a:r>
              <a:rPr lang="en-US" sz="2400" b="0" dirty="0" smtClean="0">
                <a:latin typeface="Baskerville Old Face" pitchFamily="18" charset="0"/>
              </a:rPr>
              <a:t>impaired and </a:t>
            </a:r>
            <a:r>
              <a:rPr lang="en-US" sz="2400" b="0" dirty="0">
                <a:latin typeface="Baskerville Old Face" pitchFamily="18" charset="0"/>
              </a:rPr>
              <a:t>no longer protect the epithelium from the effects of acid and pepsin</a:t>
            </a:r>
            <a:r>
              <a:rPr lang="en-US" sz="2400" b="0" dirty="0" smtClean="0">
                <a:latin typeface="Baskerville Old Face" pitchFamily="18" charset="0"/>
              </a:rPr>
              <a:t>.</a:t>
            </a: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83969"/>
            <a:ext cx="2857500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3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Pathophysiology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latin typeface="Baskerville Old Face" pitchFamily="18" charset="0"/>
              </a:rPr>
              <a:t>The gastro duodenal mucosal integrity is determined by </a:t>
            </a:r>
            <a:r>
              <a:rPr lang="en-US" sz="2400" b="0" dirty="0" smtClean="0">
                <a:solidFill>
                  <a:srgbClr val="FF0000"/>
                </a:solidFill>
                <a:latin typeface="Baskerville Old Face" pitchFamily="18" charset="0"/>
              </a:rPr>
              <a:t>protective </a:t>
            </a:r>
            <a:r>
              <a:rPr lang="en-US" sz="2400" b="0" dirty="0" smtClean="0">
                <a:latin typeface="Baskerville Old Face" pitchFamily="18" charset="0"/>
              </a:rPr>
              <a:t>( defensive) and </a:t>
            </a:r>
            <a:r>
              <a:rPr lang="en-US" sz="2400" b="0" dirty="0" smtClean="0">
                <a:solidFill>
                  <a:srgbClr val="FF0000"/>
                </a:solidFill>
                <a:latin typeface="Baskerville Old Face" pitchFamily="18" charset="0"/>
              </a:rPr>
              <a:t>damaging</a:t>
            </a:r>
            <a:r>
              <a:rPr lang="en-US" sz="2400" b="0" dirty="0" smtClean="0">
                <a:latin typeface="Baskerville Old Face" pitchFamily="18" charset="0"/>
              </a:rPr>
              <a:t> (aggressive ) factors. </a:t>
            </a: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52020"/>
            <a:ext cx="6705600" cy="420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5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en-US" b="1" cap="none" dirty="0" smtClean="0">
                <a:latin typeface="Calibri"/>
                <a:ea typeface="Calibri"/>
                <a:cs typeface="Arial"/>
              </a:rPr>
              <a:t>Types Of Ulcers</a:t>
            </a:r>
            <a:r>
              <a:rPr lang="en-US" cap="none" dirty="0" smtClean="0">
                <a:latin typeface="Calibri"/>
                <a:ea typeface="Calibri"/>
                <a:cs typeface="Arial"/>
              </a:rPr>
              <a:t/>
            </a:r>
            <a:br>
              <a:rPr lang="en-US" cap="none" dirty="0" smtClean="0">
                <a:latin typeface="Calibri"/>
                <a:ea typeface="Calibri"/>
                <a:cs typeface="Arial"/>
              </a:rPr>
            </a:b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772400" cy="4876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b="0" dirty="0">
                <a:latin typeface="Baskerville Old Face" pitchFamily="18" charset="0"/>
              </a:rPr>
              <a:t>Three types of ulcers may occur: </a:t>
            </a:r>
            <a:endParaRPr lang="en-US" sz="2400" b="0" dirty="0" smtClean="0">
              <a:latin typeface="Baskerville Old Face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Gastric ulcers.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Duodenal ulcers.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Stress </a:t>
            </a:r>
            <a:r>
              <a:rPr lang="en-US" sz="2400" dirty="0">
                <a:latin typeface="Baskerville Old Face" pitchFamily="18" charset="0"/>
              </a:rPr>
              <a:t>ulcers (less common). </a:t>
            </a:r>
            <a:endParaRPr lang="en-US" sz="2400" dirty="0" smtClean="0">
              <a:latin typeface="Baskerville Old Face" pitchFamily="18" charset="0"/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Most gastric and duodenal ulcers are </a:t>
            </a:r>
            <a:r>
              <a:rPr lang="en-US" sz="2400" b="0" dirty="0" smtClean="0">
                <a:latin typeface="Baskerville Old Face" pitchFamily="18" charset="0"/>
              </a:rPr>
              <a:t>caused by </a:t>
            </a:r>
            <a:r>
              <a:rPr lang="en-US" sz="2400" b="0" dirty="0">
                <a:latin typeface="Baskerville Old Face" pitchFamily="18" charset="0"/>
              </a:rPr>
              <a:t>H. pylori infection. Although it is not certain about how H. pylori </a:t>
            </a:r>
            <a:r>
              <a:rPr lang="en-US" sz="2400" b="0" dirty="0" smtClean="0">
                <a:latin typeface="Baskerville Old Face" pitchFamily="18" charset="0"/>
              </a:rPr>
              <a:t>is transmitted</a:t>
            </a:r>
            <a:r>
              <a:rPr lang="en-US" sz="2400" b="0" dirty="0">
                <a:latin typeface="Baskerville Old Face" pitchFamily="18" charset="0"/>
              </a:rPr>
              <a:t>, it is believed to be spread through contaminated food </a:t>
            </a:r>
            <a:r>
              <a:rPr lang="en-US" sz="2400" b="0" dirty="0" smtClean="0">
                <a:latin typeface="Baskerville Old Face" pitchFamily="18" charset="0"/>
              </a:rPr>
              <a:t>or water</a:t>
            </a:r>
            <a:r>
              <a:rPr lang="en-US" sz="2400" b="0" dirty="0">
                <a:latin typeface="Baskerville Old Face" pitchFamily="18" charset="0"/>
              </a:rPr>
              <a:t>.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Studies have also suggested that contact with stool, vomit, </a:t>
            </a:r>
            <a:r>
              <a:rPr lang="en-US" sz="2400" b="0" dirty="0" smtClean="0">
                <a:latin typeface="Baskerville Old Face" pitchFamily="18" charset="0"/>
              </a:rPr>
              <a:t>and sometimes </a:t>
            </a:r>
            <a:r>
              <a:rPr lang="en-US" sz="2400" b="0" dirty="0">
                <a:latin typeface="Baskerville Old Face" pitchFamily="18" charset="0"/>
              </a:rPr>
              <a:t>saliva of an infected person can spread the </a:t>
            </a:r>
            <a:r>
              <a:rPr lang="en-US" sz="2400" b="0" dirty="0" smtClean="0">
                <a:latin typeface="Baskerville Old Face" pitchFamily="18" charset="0"/>
              </a:rPr>
              <a:t>infection As </a:t>
            </a:r>
            <a:r>
              <a:rPr lang="en-US" sz="2400" b="0" dirty="0">
                <a:latin typeface="Baskerville Old Face" pitchFamily="18" charset="0"/>
              </a:rPr>
              <a:t>a response to the </a:t>
            </a:r>
            <a:r>
              <a:rPr lang="en-US" sz="2400" b="0" dirty="0" smtClean="0">
                <a:latin typeface="Baskerville Old Face" pitchFamily="18" charset="0"/>
              </a:rPr>
              <a:t>bacteria.</a:t>
            </a:r>
            <a:endParaRPr lang="en-US" sz="2400" b="0" dirty="0">
              <a:latin typeface="Baskerville Old Face" pitchFamily="18" charset="0"/>
            </a:endParaRPr>
          </a:p>
          <a:p>
            <a:pPr marL="342900" indent="-342900" algn="l" rtl="0">
              <a:buFont typeface="Wingdings" pitchFamily="2" charset="2"/>
              <a:buChar char="Ø"/>
            </a:pPr>
            <a:endParaRPr lang="en-US" sz="2400" b="0" dirty="0" smtClean="0">
              <a:latin typeface="Baskerville Old Face" pitchFamily="18" charset="0"/>
            </a:endParaRPr>
          </a:p>
          <a:p>
            <a:pPr marL="342900" indent="-342900" algn="l" rtl="0">
              <a:buFont typeface="Wingdings" pitchFamily="2" charset="2"/>
              <a:buChar char="v"/>
            </a:pPr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1008</TotalTime>
  <Words>1331</Words>
  <Application>Microsoft Office PowerPoint</Application>
  <PresentationFormat>On-screen Show (4:3)</PresentationFormat>
  <Paragraphs>214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Essential</vt:lpstr>
      <vt:lpstr>Adult Nursing –Second Stage</vt:lpstr>
      <vt:lpstr>Anatomy Of The Gastrointestinal System </vt:lpstr>
      <vt:lpstr>PowerPoint Presentation</vt:lpstr>
      <vt:lpstr>PowerPoint Presentation</vt:lpstr>
      <vt:lpstr>Function Of The Digestive System</vt:lpstr>
      <vt:lpstr>Gastric Function</vt:lpstr>
      <vt:lpstr>Definition </vt:lpstr>
      <vt:lpstr>Pathophysiology</vt:lpstr>
      <vt:lpstr>Types Of Ulcers </vt:lpstr>
      <vt:lpstr>Differences Between Gastric And Duodenal Ulcer</vt:lpstr>
      <vt:lpstr>Etiology</vt:lpstr>
      <vt:lpstr>  Factors in the Development of PU</vt:lpstr>
      <vt:lpstr>Symptoms Of Gastric And Duodenal Ulcer</vt:lpstr>
      <vt:lpstr>Complications Of PUD </vt:lpstr>
      <vt:lpstr>Diagnosis</vt:lpstr>
      <vt:lpstr>Treatment</vt:lpstr>
      <vt:lpstr>PowerPoint Presentation</vt:lpstr>
      <vt:lpstr>PowerPoint Presentation</vt:lpstr>
      <vt:lpstr>PowerPoint Presentation</vt:lpstr>
      <vt:lpstr>Nursing Diagnosis</vt:lpstr>
      <vt:lpstr>Nursing Intervention</vt:lpstr>
      <vt:lpstr>Cont……..</vt:lpstr>
      <vt:lpstr>Definition Of Irritable bowel syndrome </vt:lpstr>
      <vt:lpstr>IBS Classified As</vt:lpstr>
      <vt:lpstr>Etiology </vt:lpstr>
      <vt:lpstr>Clinical Manifestations</vt:lpstr>
      <vt:lpstr>Other Symptoms Include  </vt:lpstr>
      <vt:lpstr>Diagnostic Tests</vt:lpstr>
      <vt:lpstr>Medical Management</vt:lpstr>
      <vt:lpstr>Nursing Diagnoses</vt:lpstr>
      <vt:lpstr>Patient Teaching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khokha</dc:creator>
  <cp:lastModifiedBy>Maher</cp:lastModifiedBy>
  <cp:revision>163</cp:revision>
  <dcterms:created xsi:type="dcterms:W3CDTF">2006-08-16T00:00:00Z</dcterms:created>
  <dcterms:modified xsi:type="dcterms:W3CDTF">2021-11-15T13:42:38Z</dcterms:modified>
</cp:coreProperties>
</file>